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57" r:id="rId3"/>
    <p:sldId id="466" r:id="rId4"/>
    <p:sldId id="460" r:id="rId5"/>
    <p:sldId id="477" r:id="rId6"/>
    <p:sldId id="475" r:id="rId7"/>
    <p:sldId id="458" r:id="rId8"/>
    <p:sldId id="471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1231"/>
    <a:srgbClr val="ED1C3B"/>
    <a:srgbClr val="D53B3B"/>
    <a:srgbClr val="FFFFFF"/>
    <a:srgbClr val="F68872"/>
    <a:srgbClr val="FCD6CE"/>
    <a:srgbClr val="CE4C42"/>
    <a:srgbClr val="DB7435"/>
    <a:srgbClr val="EF2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96087" autoAdjust="0"/>
  </p:normalViewPr>
  <p:slideViewPr>
    <p:cSldViewPr snapToGrid="0">
      <p:cViewPr varScale="1">
        <p:scale>
          <a:sx n="56" d="100"/>
          <a:sy n="56" d="100"/>
        </p:scale>
        <p:origin x="103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BD73-E4CC-42B4-8760-C7A6DA9651D3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43009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AA7D-009C-4288-8275-80E3A0FAE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2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9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3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AA7D-009C-4288-8275-80E3A0FAE5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9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4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7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7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2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8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6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4B1B-E283-4780-95B8-46AB4F44E471}" type="datetimeFigureOut">
              <a:rPr lang="ru-RU" smtClean="0"/>
              <a:pPr/>
              <a:t>16.08.2019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4DE7-7E30-4447-9A53-6BC505903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11" Type="http://schemas.openxmlformats.org/officeDocument/2006/relationships/image" Target="../media/image29.png"/><Relationship Id="rId5" Type="http://schemas.openxmlformats.org/officeDocument/2006/relationships/image" Target="../media/image1.jpeg"/><Relationship Id="rId10" Type="http://schemas.openxmlformats.org/officeDocument/2006/relationships/image" Target="../media/image28.jpeg"/><Relationship Id="rId4" Type="http://schemas.openxmlformats.org/officeDocument/2006/relationships/image" Target="../media/image2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jpg"/><Relationship Id="rId7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58" y="25080"/>
            <a:ext cx="689021" cy="630972"/>
          </a:xfrm>
          <a:prstGeom prst="rect">
            <a:avLst/>
          </a:prstGeom>
        </p:spPr>
      </p:pic>
      <p:sp>
        <p:nvSpPr>
          <p:cNvPr id="23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224" y="1553632"/>
            <a:ext cx="106020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проведение ОСС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10" name="Рисунок 9" descr="logo_n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480" y="3683336"/>
            <a:ext cx="905584" cy="11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8921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24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21" y="524998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7876" y="802384"/>
            <a:ext cx="1115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ПРЕДПОСЫЛКИ ДЛЯ ПРОВЕДЕНИЯ ОБЩИХ СОБРАНИЙ В ЭЛЕКТРОННОМ ВИДЕ </a:t>
            </a:r>
          </a:p>
        </p:txBody>
      </p:sp>
      <p:sp>
        <p:nvSpPr>
          <p:cNvPr id="25" name="CustomShape 3"/>
          <p:cNvSpPr/>
          <p:nvPr/>
        </p:nvSpPr>
        <p:spPr>
          <a:xfrm>
            <a:off x="2400113" y="1285527"/>
            <a:ext cx="9276071" cy="115314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Инициаторы общего собрания собственников не обладают необходимыми знаниями о процедурных требованиях и оформлении результатов. </a:t>
            </a:r>
          </a:p>
        </p:txBody>
      </p:sp>
      <p:sp>
        <p:nvSpPr>
          <p:cNvPr id="13" name="CustomShape 3"/>
          <p:cNvSpPr/>
          <p:nvPr/>
        </p:nvSpPr>
        <p:spPr>
          <a:xfrm>
            <a:off x="2400113" y="2562672"/>
            <a:ext cx="9276072" cy="1035349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 на собрания и низкое представительство со стороны собственников.</a:t>
            </a:r>
          </a:p>
        </p:txBody>
      </p:sp>
      <p:sp>
        <p:nvSpPr>
          <p:cNvPr id="20" name="CustomShape 3"/>
          <p:cNvSpPr/>
          <p:nvPr/>
        </p:nvSpPr>
        <p:spPr>
          <a:xfrm>
            <a:off x="2400113" y="5285212"/>
            <a:ext cx="9276072" cy="1061476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Сложность в подведении итогов, подсчетов результатов с учетом требований о голосовании соразмерно долям в праве собственности на помещение.</a:t>
            </a:r>
          </a:p>
        </p:txBody>
      </p:sp>
      <p:sp>
        <p:nvSpPr>
          <p:cNvPr id="28" name="CustomShape 3"/>
          <p:cNvSpPr/>
          <p:nvPr/>
        </p:nvSpPr>
        <p:spPr>
          <a:xfrm>
            <a:off x="390240" y="2563842"/>
            <a:ext cx="1683393" cy="103534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29" name="CustomShape 3"/>
          <p:cNvSpPr/>
          <p:nvPr/>
        </p:nvSpPr>
        <p:spPr>
          <a:xfrm>
            <a:off x="380612" y="5249948"/>
            <a:ext cx="1683393" cy="10614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30" name="CustomShape 3"/>
          <p:cNvSpPr/>
          <p:nvPr/>
        </p:nvSpPr>
        <p:spPr>
          <a:xfrm>
            <a:off x="2400113" y="3722021"/>
            <a:ext cx="9276072" cy="134499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Высокая трудоемкость и длительность процедур оформления и организации собрания. </a:t>
            </a:r>
          </a:p>
        </p:txBody>
      </p:sp>
      <p:sp>
        <p:nvSpPr>
          <p:cNvPr id="32" name="CustomShape 3"/>
          <p:cNvSpPr/>
          <p:nvPr/>
        </p:nvSpPr>
        <p:spPr>
          <a:xfrm>
            <a:off x="390240" y="3741307"/>
            <a:ext cx="1683393" cy="134499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70" y="77803"/>
            <a:ext cx="689021" cy="6309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BD5293B-83F8-FD4B-AF70-C0800E203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70" y="2747265"/>
            <a:ext cx="544079" cy="5440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419C5FB-C6D4-4847-9872-CA77910CA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85" y="4114537"/>
            <a:ext cx="581092" cy="5810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91530B4-B33D-0349-98CA-F36327AB4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611" y="5351286"/>
            <a:ext cx="665366" cy="665366"/>
          </a:xfrm>
          <a:prstGeom prst="rect">
            <a:avLst/>
          </a:prstGeom>
        </p:spPr>
      </p:pic>
      <p:sp>
        <p:nvSpPr>
          <p:cNvPr id="27" name="CustomShape 3"/>
          <p:cNvSpPr/>
          <p:nvPr/>
        </p:nvSpPr>
        <p:spPr>
          <a:xfrm>
            <a:off x="425042" y="1273552"/>
            <a:ext cx="1683393" cy="10298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CC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spcBef>
                <a:spcPts val="1200"/>
              </a:spcBef>
            </a:pPr>
            <a:endParaRPr lang="ru-RU" sz="2400" b="1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D39A829-F727-F943-B15B-B6876CCE1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687" y="1503445"/>
            <a:ext cx="570101" cy="5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65" y="5120843"/>
            <a:ext cx="1751072" cy="14344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6" y="5182174"/>
            <a:ext cx="2216406" cy="13432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0" y="57513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4631" y="1223662"/>
            <a:ext cx="7907816" cy="971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ОМСУ, УК или собственник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инициативе которых созывается собрание,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сообщить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собственникам помещений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такого собрания не позднее чем за 10 дней до даты его проведения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94631" y="2259285"/>
            <a:ext cx="7912626" cy="1195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проведении ОСС должно быть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каждому собственнику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письмом или вручено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собственнику помещения в данном доме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роспись либо размещено в помещении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дома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8" y="1238643"/>
            <a:ext cx="2470085" cy="212805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1028" y="3509878"/>
            <a:ext cx="2642322" cy="1529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3 – 6 дней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(срок, как правило, устанавливается инициатором собрания)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3063" y="3628839"/>
            <a:ext cx="3787278" cy="11428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протокола с решением о переходе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электронный вид голосования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 дня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80" y="4888487"/>
            <a:ext cx="1666793" cy="1666793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7380054" y="3535969"/>
            <a:ext cx="4542371" cy="1514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решений и протокола собрания подлежат обязательному представлению в орган государственного жилищного надзора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через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после проведения собрания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2161" y="304310"/>
            <a:ext cx="78357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ПЕРЕХОДА НА ПРОВЕДЕНИЕ СОБРАНИЙ </a:t>
            </a:r>
            <a:b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ВИДЕ, НЕОБХОДИМО РЕШЕНИЕ ОБЩЕГО СОБРАНИЯ СОБСТВЕННИКОВ О ТАКОМ ПЕРЕХОДЕ</a:t>
            </a:r>
          </a:p>
        </p:txBody>
      </p:sp>
    </p:spTree>
    <p:extLst>
      <p:ext uri="{BB962C8B-B14F-4D97-AF65-F5344CB8AC3E}">
        <p14:creationId xmlns:p14="http://schemas.microsoft.com/office/powerpoint/2010/main" val="338817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0106" y="787221"/>
            <a:ext cx="8474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89" name="Прямая со стрелкой 88"/>
          <p:cNvCxnSpPr/>
          <p:nvPr/>
        </p:nvCxnSpPr>
        <p:spPr>
          <a:xfrm>
            <a:off x="5887844" y="3222702"/>
            <a:ext cx="50097" cy="41259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517" y="1191669"/>
            <a:ext cx="511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Необходима регистрация собственника помещения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посредством ЕСИА</a:t>
            </a:r>
          </a:p>
        </p:txBody>
      </p:sp>
      <p:pic>
        <p:nvPicPr>
          <p:cNvPr id="22" name="Рисунок 21"/>
          <p:cNvPicPr/>
          <p:nvPr/>
        </p:nvPicPr>
        <p:blipFill rotWithShape="1">
          <a:blip r:embed="rId4"/>
          <a:srcRect l="2028" r="4067" b="3809"/>
          <a:stretch/>
        </p:blipFill>
        <p:spPr>
          <a:xfrm>
            <a:off x="5570598" y="1523474"/>
            <a:ext cx="6285780" cy="4591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1" y="2976406"/>
            <a:ext cx="1817295" cy="16043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580" y="2996805"/>
            <a:ext cx="1828305" cy="12769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98" y="4294034"/>
            <a:ext cx="881268" cy="286762"/>
          </a:xfrm>
          <a:prstGeom prst="rect">
            <a:avLst/>
          </a:prstGeom>
        </p:spPr>
      </p:pic>
      <p:sp>
        <p:nvSpPr>
          <p:cNvPr id="18" name="Стрелка вниз 17"/>
          <p:cNvSpPr/>
          <p:nvPr/>
        </p:nvSpPr>
        <p:spPr>
          <a:xfrm rot="16200000">
            <a:off x="2798305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4989299" y="3631301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9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65" y="1396127"/>
            <a:ext cx="6537163" cy="5344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99" y="3963727"/>
            <a:ext cx="1244181" cy="99728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732" y="1029255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Вход в личный кабинет</a:t>
            </a:r>
          </a:p>
        </p:txBody>
      </p:sp>
      <p:sp>
        <p:nvSpPr>
          <p:cNvPr id="13" name="Стрелка вниз 12"/>
          <p:cNvSpPr/>
          <p:nvPr/>
        </p:nvSpPr>
        <p:spPr>
          <a:xfrm rot="14754698">
            <a:off x="8696713" y="2388033"/>
            <a:ext cx="169667" cy="703617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3165" r="19973" b="12047"/>
          <a:stretch/>
        </p:blipFill>
        <p:spPr>
          <a:xfrm>
            <a:off x="14543" y="2609636"/>
            <a:ext cx="1407560" cy="1787703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200000">
            <a:off x="1395760" y="346238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8889" y="5585988"/>
            <a:ext cx="1860428" cy="1154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44824" y="5174915"/>
            <a:ext cx="1128549" cy="364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74" y="1593121"/>
            <a:ext cx="2723606" cy="14862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99612" y="679737"/>
            <a:ext cx="860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8186" y="1021865"/>
            <a:ext cx="394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Личном кабинете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ЕИАС ЖКХ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0910" y="3156196"/>
            <a:ext cx="26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электронной почте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20058" y="5122814"/>
            <a:ext cx="313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в мобильном приложении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67" y="5707396"/>
            <a:ext cx="1880097" cy="103582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020058" y="3156196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007954" y="5037808"/>
            <a:ext cx="31368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0566" y="2633358"/>
            <a:ext cx="4260870" cy="32480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73373" y="2633358"/>
            <a:ext cx="4104492" cy="3248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51566" y="3895892"/>
            <a:ext cx="20496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 rot="17736327" flipH="1">
            <a:off x="8626377" y="4979991"/>
            <a:ext cx="181220" cy="732156"/>
          </a:xfrm>
          <a:prstGeom prst="downArrow">
            <a:avLst>
              <a:gd name="adj1" fmla="val 6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4835" y="1443817"/>
            <a:ext cx="1049118" cy="398463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>
            <a:off x="8448186" y="4068365"/>
            <a:ext cx="710088" cy="24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8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85" y="1570493"/>
            <a:ext cx="6577314" cy="488145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9711145" y="3871664"/>
            <a:ext cx="2430360" cy="15604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 голосов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78" y="2687551"/>
            <a:ext cx="2029905" cy="1623924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4225790" y="3863782"/>
            <a:ext cx="767559" cy="7880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 rot="16200000">
            <a:off x="9699701" y="3857329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134" y="927071"/>
            <a:ext cx="26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в ОСС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24512" y="700962"/>
            <a:ext cx="817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t="35566" r="34057" b="10225"/>
          <a:stretch/>
        </p:blipFill>
        <p:spPr>
          <a:xfrm>
            <a:off x="5005458" y="1828205"/>
            <a:ext cx="4608277" cy="3072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8880247" y="4243447"/>
            <a:ext cx="370304" cy="3639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2" t="56749" r="37878" b="36064"/>
          <a:stretch/>
        </p:blipFill>
        <p:spPr>
          <a:xfrm>
            <a:off x="8896554" y="3674644"/>
            <a:ext cx="353683" cy="439947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4" y="3732944"/>
            <a:ext cx="1015286" cy="8138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5" y="1910430"/>
            <a:ext cx="2244281" cy="13755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7" y="5139046"/>
            <a:ext cx="1503689" cy="828448"/>
          </a:xfrm>
          <a:prstGeom prst="rect">
            <a:avLst/>
          </a:prstGeom>
        </p:spPr>
      </p:pic>
      <p:sp>
        <p:nvSpPr>
          <p:cNvPr id="48" name="Стрелка вниз 47"/>
          <p:cNvSpPr/>
          <p:nvPr/>
        </p:nvSpPr>
        <p:spPr>
          <a:xfrm rot="16200000">
            <a:off x="2534429" y="378527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0296" y="1832042"/>
            <a:ext cx="2421061" cy="15323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50318" y="3662625"/>
            <a:ext cx="1413994" cy="95445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33962" y="4926792"/>
            <a:ext cx="1736397" cy="12529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7561671" y="2957030"/>
            <a:ext cx="370304" cy="36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6493" r="10937" b="16169"/>
          <a:stretch/>
        </p:blipFill>
        <p:spPr>
          <a:xfrm>
            <a:off x="8073067" y="3644389"/>
            <a:ext cx="370304" cy="3639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62000" y="4651876"/>
            <a:ext cx="1469921" cy="1713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0247" y="3662625"/>
            <a:ext cx="450448" cy="5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22" y="4765469"/>
            <a:ext cx="1543824" cy="17636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" y="1904699"/>
            <a:ext cx="2043186" cy="1634549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06" y="25080"/>
            <a:ext cx="689021" cy="630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260" y="988907"/>
            <a:ext cx="39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Итог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81" y="1197974"/>
            <a:ext cx="2143125" cy="214312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383619" y="3387478"/>
            <a:ext cx="2471835" cy="20740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ОСС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ЕИАС ЖКХ формируется в автоматизированном режиме и хранится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</a:t>
            </a: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267362" y="2807405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6446" y="3453938"/>
            <a:ext cx="2746257" cy="14140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подсчет голосов (ОМСУ, УК)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2851984" y="2867310"/>
            <a:ext cx="433286" cy="515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97" y="1661352"/>
            <a:ext cx="1749147" cy="18249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51833" y="1156178"/>
            <a:ext cx="2893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1.1 статьи 46 ЖК РФ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подлинники протокола направляются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 государственного жилищного надзора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7407" y="3606225"/>
            <a:ext cx="2552816" cy="10285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Госжилинспекция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Московской области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53" y="2487795"/>
            <a:ext cx="2868700" cy="2438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79606" y="694882"/>
            <a:ext cx="8206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ТЕХНИЧЕСКАЯ РЕАЛИЗАЦИЯ ПРОВЕДЕНИЯ СОБРАНИЙ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260" y="5795682"/>
            <a:ext cx="10330962" cy="407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от 30 до 60 дней                                            </a:t>
            </a:r>
            <a:r>
              <a:rPr lang="ru-RU" sz="20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18 дней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0" y="5504463"/>
            <a:ext cx="880975" cy="1055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06" y="5515514"/>
            <a:ext cx="1434027" cy="10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0" y="25080"/>
            <a:ext cx="689021" cy="630972"/>
          </a:xfrm>
          <a:prstGeom prst="rect">
            <a:avLst/>
          </a:prstGeom>
        </p:spPr>
      </p:pic>
      <p:pic>
        <p:nvPicPr>
          <p:cNvPr id="45" name="Рисунок 44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52" y="1203473"/>
            <a:ext cx="1941566" cy="1546222"/>
          </a:xfrm>
          <a:prstGeom prst="rect">
            <a:avLst/>
          </a:prstGeom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1757465" y="6534835"/>
            <a:ext cx="432000" cy="323165"/>
          </a:xfrm>
          <a:prstGeom prst="rect">
            <a:avLst/>
          </a:prstGeom>
          <a:solidFill>
            <a:srgbClr val="C4112F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88182" y="1709651"/>
            <a:ext cx="4303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ГОЛОСОВАНИЯ/ОПРОСЫ</a:t>
            </a:r>
          </a:p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в открытой части портала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921" y="38354"/>
            <a:ext cx="281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</a:t>
            </a:r>
          </a:p>
          <a:p>
            <a:r>
              <a:rPr lang="ru-RU" sz="1600" dirty="0">
                <a:solidFill>
                  <a:srgbClr val="C312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МОСКОВСКОЙ ОБЛАСТИ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3352"/>
            <a:ext cx="210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A5A5A5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МИНИСТЕРСТВО ЖКХ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71" y="85753"/>
            <a:ext cx="2747469" cy="4775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23571" y="788246"/>
            <a:ext cx="565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ПРИОРИТЕТНЫЕ ТЕМАТИКИ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9204" y="1624877"/>
            <a:ext cx="3525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3122F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ОБЩИЕ СОБРАНИЯ СОБСТВЕННИКОВ </a:t>
            </a:r>
            <a:endParaRPr lang="ru-RU" sz="2400" b="1" dirty="0">
              <a:latin typeface="Times New Roman" panose="02020603050405020304" pitchFamily="18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20" y="1312900"/>
            <a:ext cx="2230661" cy="1857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371" y="3184162"/>
            <a:ext cx="5197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выбору управляющей организации;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выбору совета МКД и председателя Совета МКД;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проведению текущего ремонта общего имущества в МКД;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плана работ на текущий год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МКД.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4237" y="3063768"/>
            <a:ext cx="51892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по вопросам качества оказания жилищно-коммунальных услуг: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и водоотведение;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 вывоз мусора;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подъездов в домах;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обслуживания в РКЦ и УК;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дистанционных сервисов  обслуживания;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дома и придомовой территории.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590384" y="5734672"/>
            <a:ext cx="512747" cy="38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78604" y="6165503"/>
            <a:ext cx="364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ОМСУ - участники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8984795" y="5736688"/>
            <a:ext cx="512747" cy="384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544459" y="6243350"/>
            <a:ext cx="145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ОМСУ</a:t>
            </a:r>
          </a:p>
        </p:txBody>
      </p:sp>
    </p:spTree>
    <p:extLst>
      <p:ext uri="{BB962C8B-B14F-4D97-AF65-F5344CB8AC3E}">
        <p14:creationId xmlns:p14="http://schemas.microsoft.com/office/powerpoint/2010/main" val="2728737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11214</TotalTime>
  <Words>403</Words>
  <Application>Microsoft Office PowerPoint</Application>
  <PresentationFormat>Широкоэкранный</PresentationFormat>
  <Paragraphs>88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Пуляевский Родион Юрьевич</dc:creator>
  <cp:lastModifiedBy>Галина Пахомова</cp:lastModifiedBy>
  <cp:revision>564</cp:revision>
  <cp:lastPrinted>2019-07-25T11:36:32Z</cp:lastPrinted>
  <dcterms:created xsi:type="dcterms:W3CDTF">2018-11-08T09:16:53Z</dcterms:created>
  <dcterms:modified xsi:type="dcterms:W3CDTF">2019-08-16T06:45:58Z</dcterms:modified>
</cp:coreProperties>
</file>